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4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254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1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27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407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18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93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535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416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62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95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DB7F-90D3-48A1-89C1-57D86FE551E0}" type="datetimeFigureOut">
              <a:rPr lang="pt-PT" smtClean="0"/>
              <a:t>16/03/2020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DF50-47FC-4700-ACAB-B927D1BA53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01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787F2A-175B-4870-AE55-1BDEA2CD7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87" y="663728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87900" y="977900"/>
            <a:ext cx="7216866" cy="715089"/>
          </a:xfrm>
          <a:prstGeom prst="wedgeRoundRectCallou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boletim de inscrição deve ser preenchido com </a:t>
            </a:r>
            <a:r>
              <a:rPr lang="pt-PT" b="1" dirty="0"/>
              <a:t>esferográfica de tinta azul ou preta</a:t>
            </a:r>
            <a:r>
              <a:rPr lang="pt-PT" dirty="0"/>
              <a:t> e não deve conter </a:t>
            </a:r>
            <a:r>
              <a:rPr lang="pt-PT" b="1" dirty="0"/>
              <a:t>rasuras</a:t>
            </a:r>
            <a:r>
              <a:rPr lang="pt-PT" dirty="0"/>
              <a:t>.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016500" y="1800035"/>
            <a:ext cx="6515100" cy="719466"/>
            <a:chOff x="5016500" y="1800035"/>
            <a:chExt cx="6515100" cy="719466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5016500" y="1800035"/>
              <a:ext cx="6515100" cy="693340"/>
            </a:xfrm>
            <a:prstGeom prst="wedgeRoundRectCallout">
              <a:avLst>
                <a:gd name="adj1" fmla="val -107341"/>
                <a:gd name="adj2" fmla="val -9246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5016500" y="1873170"/>
              <a:ext cx="62611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1.1 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Nome completo 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tal como consta do cartão de cidadão, com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letras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maiúsculas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abreviaturas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pt-PT" b="1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168898" y="2944542"/>
            <a:ext cx="6583045" cy="421664"/>
            <a:chOff x="6326566" y="2913031"/>
            <a:chExt cx="6016644" cy="447656"/>
          </a:xfrm>
        </p:grpSpPr>
        <p:sp>
          <p:nvSpPr>
            <p:cNvPr id="7" name="Retângulo 6"/>
            <p:cNvSpPr/>
            <p:nvPr/>
          </p:nvSpPr>
          <p:spPr>
            <a:xfrm>
              <a:off x="6326567" y="2952873"/>
              <a:ext cx="6016643" cy="392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1.2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- Transcreva o número do cartão de cidadão e respetiva validade.</a:t>
              </a:r>
              <a:endParaRPr lang="pt-PT" dirty="0"/>
            </a:p>
          </p:txBody>
        </p:sp>
        <p:sp>
          <p:nvSpPr>
            <p:cNvPr id="12" name="Nota de aviso rectangular arredondada 11"/>
            <p:cNvSpPr/>
            <p:nvPr/>
          </p:nvSpPr>
          <p:spPr>
            <a:xfrm>
              <a:off x="6326566" y="2913031"/>
              <a:ext cx="6016642" cy="447656"/>
            </a:xfrm>
            <a:prstGeom prst="wedgeRoundRectCallout">
              <a:avLst>
                <a:gd name="adj1" fmla="val -111312"/>
                <a:gd name="adj2" fmla="val -36049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177156" y="3576875"/>
            <a:ext cx="6583044" cy="971369"/>
            <a:chOff x="5177156" y="3910514"/>
            <a:chExt cx="6583044" cy="971369"/>
          </a:xfrm>
        </p:grpSpPr>
        <p:sp>
          <p:nvSpPr>
            <p:cNvPr id="16" name="Nota de aviso rectangular arredondada 15"/>
            <p:cNvSpPr/>
            <p:nvPr/>
          </p:nvSpPr>
          <p:spPr>
            <a:xfrm>
              <a:off x="5177156" y="3910514"/>
              <a:ext cx="6583044" cy="920863"/>
            </a:xfrm>
            <a:prstGeom prst="wedgeRoundRectCallout">
              <a:avLst>
                <a:gd name="adj1" fmla="val -111511"/>
                <a:gd name="adj2" fmla="val -23071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5245100" y="3958553"/>
              <a:ext cx="6515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ea typeface="Times New Roman" panose="02020603050405020304" pitchFamily="18" charset="0"/>
                </a:rPr>
                <a:t>1.3</a:t>
              </a:r>
              <a:r>
                <a:rPr lang="pt-PT" dirty="0">
                  <a:ea typeface="Times New Roman" panose="02020603050405020304" pitchFamily="18" charset="0"/>
                </a:rPr>
                <a:t> - Assinale a quadrícula do seu sexo; </a:t>
              </a:r>
              <a:r>
                <a:rPr lang="pt-PT" b="1" dirty="0">
                  <a:ea typeface="Times New Roman" panose="02020603050405020304" pitchFamily="18" charset="0"/>
                </a:rPr>
                <a:t>1.4 </a:t>
              </a:r>
              <a:r>
                <a:rPr lang="pt-PT" dirty="0">
                  <a:ea typeface="Times New Roman" panose="02020603050405020304" pitchFamily="18" charset="0"/>
                </a:rPr>
                <a:t>- indique a data de nascimento de acordo com a constante do seu cartão de cidadão (dia, mês e ano) e </a:t>
              </a:r>
              <a:r>
                <a:rPr lang="pt-PT" b="1" dirty="0">
                  <a:ea typeface="Times New Roman" panose="02020603050405020304" pitchFamily="18" charset="0"/>
                </a:rPr>
                <a:t>1.5</a:t>
              </a:r>
              <a:r>
                <a:rPr lang="pt-PT" dirty="0">
                  <a:ea typeface="Times New Roman" panose="02020603050405020304" pitchFamily="18" charset="0"/>
                </a:rPr>
                <a:t> - escreva a sua nacionalidade.</a:t>
              </a:r>
              <a:endParaRPr lang="pt-PT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245100" y="4945224"/>
            <a:ext cx="6515550" cy="963262"/>
            <a:chOff x="5168900" y="4750432"/>
            <a:chExt cx="6515550" cy="963262"/>
          </a:xfrm>
        </p:grpSpPr>
        <p:sp>
          <p:nvSpPr>
            <p:cNvPr id="14" name="Retângulo 13"/>
            <p:cNvSpPr/>
            <p:nvPr/>
          </p:nvSpPr>
          <p:spPr>
            <a:xfrm>
              <a:off x="5177156" y="4790364"/>
              <a:ext cx="65072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2.1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- Nome completo do EE, tal como consta do cartão de cidadão, com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letras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maiúsculas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t-PT" b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abreviaturas. </a:t>
              </a:r>
              <a:r>
                <a:rPr lang="pt-PT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Se o aluno for maior e não tiver EE, deixar em branco.</a:t>
              </a:r>
              <a:endParaRPr lang="pt-PT" dirty="0"/>
            </a:p>
          </p:txBody>
        </p:sp>
        <p:sp>
          <p:nvSpPr>
            <p:cNvPr id="18" name="Nota de aviso rectangular arredondada 17"/>
            <p:cNvSpPr/>
            <p:nvPr/>
          </p:nvSpPr>
          <p:spPr>
            <a:xfrm>
              <a:off x="5168900" y="4750432"/>
              <a:ext cx="6515100" cy="963261"/>
            </a:xfrm>
            <a:prstGeom prst="wedgeRoundRectCallout">
              <a:avLst>
                <a:gd name="adj1" fmla="val -109186"/>
                <a:gd name="adj2" fmla="val -340820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177156" y="6080259"/>
            <a:ext cx="6650987" cy="693340"/>
            <a:chOff x="5177156" y="6080259"/>
            <a:chExt cx="6650987" cy="693340"/>
          </a:xfrm>
        </p:grpSpPr>
        <p:sp>
          <p:nvSpPr>
            <p:cNvPr id="15" name="Retângulo 14"/>
            <p:cNvSpPr/>
            <p:nvPr/>
          </p:nvSpPr>
          <p:spPr>
            <a:xfrm>
              <a:off x="5177156" y="6127268"/>
              <a:ext cx="6650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effectLst/>
                  <a:ea typeface="Times New Roman" panose="02020603050405020304" pitchFamily="18" charset="0"/>
                </a:rPr>
                <a:t>2.2; 2.3; 2.4 </a:t>
              </a:r>
              <a:r>
                <a:rPr lang="pt-PT" dirty="0">
                  <a:effectLst/>
                  <a:ea typeface="Times New Roman" panose="02020603050405020304" pitchFamily="18" charset="0"/>
                </a:rPr>
                <a:t>- Preencher com os dados do EE ou do aluno quando maior e não tiver EE.</a:t>
              </a:r>
              <a:endParaRPr lang="pt-PT" dirty="0"/>
            </a:p>
          </p:txBody>
        </p:sp>
        <p:sp>
          <p:nvSpPr>
            <p:cNvPr id="19" name="Nota de aviso rectangular arredondada 18"/>
            <p:cNvSpPr/>
            <p:nvPr/>
          </p:nvSpPr>
          <p:spPr>
            <a:xfrm>
              <a:off x="5245100" y="6080259"/>
              <a:ext cx="6515100" cy="693340"/>
            </a:xfrm>
            <a:prstGeom prst="wedgeRoundRectCallout">
              <a:avLst>
                <a:gd name="adj1" fmla="val -112116"/>
                <a:gd name="adj2" fmla="val -60222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8886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93C2F7-1BE9-45E2-B9CD-24143F85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" y="579327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950286" y="2009645"/>
            <a:ext cx="6515100" cy="970340"/>
            <a:chOff x="5024306" y="1272666"/>
            <a:chExt cx="6515100" cy="970340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5024306" y="1301606"/>
              <a:ext cx="6515100" cy="941400"/>
            </a:xfrm>
            <a:prstGeom prst="wedgeRoundRectCallout">
              <a:avLst>
                <a:gd name="adj1" fmla="val -108662"/>
                <a:gd name="adj2" fmla="val 9298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5024306" y="1272666"/>
              <a:ext cx="62611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3.1</a:t>
              </a:r>
              <a:r>
                <a:rPr lang="pt-PT" dirty="0"/>
                <a:t> - N</a:t>
              </a:r>
              <a:r>
                <a:rPr lang="pt-PT" dirty="0">
                  <a:ea typeface="Times New Roman" panose="02020603050405020304" pitchFamily="18" charset="0"/>
                </a:rPr>
                <a:t>ome do estabelecimento de ensino secundário em que pretende realizar a inscrição para os exames</a:t>
              </a:r>
            </a:p>
            <a:p>
              <a:pPr algn="ctr"/>
              <a:r>
                <a:rPr lang="pt-PT" b="1" dirty="0">
                  <a:ea typeface="Times New Roman" panose="02020603050405020304" pitchFamily="18" charset="0"/>
                </a:rPr>
                <a:t>Escola Básica e Secundária de Manteigas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202749" y="3439335"/>
            <a:ext cx="4250330" cy="1302254"/>
            <a:chOff x="5016500" y="2863999"/>
            <a:chExt cx="6261100" cy="1001654"/>
          </a:xfrm>
        </p:grpSpPr>
        <p:sp>
          <p:nvSpPr>
            <p:cNvPr id="12" name="Nota de aviso rectangular arredondada 11"/>
            <p:cNvSpPr/>
            <p:nvPr/>
          </p:nvSpPr>
          <p:spPr>
            <a:xfrm>
              <a:off x="5016500" y="2863999"/>
              <a:ext cx="6261100" cy="1001654"/>
            </a:xfrm>
            <a:prstGeom prst="wedgeRoundRectCallout">
              <a:avLst>
                <a:gd name="adj1" fmla="val -158402"/>
                <a:gd name="adj2" fmla="val -10395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5024306" y="2942323"/>
              <a:ext cx="6253294" cy="923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>
                  <a:ea typeface="Times New Roman" panose="02020603050405020304" pitchFamily="18" charset="0"/>
                </a:rPr>
                <a:t>3.2</a:t>
              </a:r>
              <a:r>
                <a:rPr lang="pt-PT" dirty="0">
                  <a:ea typeface="Times New Roman" panose="02020603050405020304" pitchFamily="18" charset="0"/>
                </a:rPr>
                <a:t> - Código do curso do ensino secundário:</a:t>
              </a:r>
            </a:p>
            <a:p>
              <a:pPr algn="just"/>
              <a:r>
                <a:rPr lang="pt-PT" b="1" dirty="0"/>
                <a:t>          C60 – Ciências e Tecnologias</a:t>
              </a:r>
            </a:p>
            <a:p>
              <a:pPr algn="just"/>
              <a:r>
                <a:rPr lang="pt-PT" b="1" dirty="0"/>
                <a:t>          C62 – Línguas e Humanidades</a:t>
              </a:r>
            </a:p>
            <a:p>
              <a:pPr algn="just"/>
              <a:r>
                <a:rPr lang="pt-PT" b="1" dirty="0"/>
                <a:t>          P81 – Técnico de Restauração</a:t>
              </a:r>
            </a:p>
          </p:txBody>
        </p:sp>
      </p:grpSp>
      <p:grpSp>
        <p:nvGrpSpPr>
          <p:cNvPr id="16" name="Grupo 10">
            <a:extLst>
              <a:ext uri="{FF2B5EF4-FFF2-40B4-BE49-F238E27FC236}">
                <a16:creationId xmlns:a16="http://schemas.microsoft.com/office/drawing/2014/main" id="{999D7382-A1FC-4116-BB22-F3D4BD0F1F4F}"/>
              </a:ext>
            </a:extLst>
          </p:cNvPr>
          <p:cNvGrpSpPr/>
          <p:nvPr/>
        </p:nvGrpSpPr>
        <p:grpSpPr>
          <a:xfrm>
            <a:off x="6355149" y="5062197"/>
            <a:ext cx="4856237" cy="732645"/>
            <a:chOff x="5016499" y="2863999"/>
            <a:chExt cx="7153652" cy="664830"/>
          </a:xfrm>
        </p:grpSpPr>
        <p:sp>
          <p:nvSpPr>
            <p:cNvPr id="17" name="Nota de aviso rectangular arredondada 11">
              <a:extLst>
                <a:ext uri="{FF2B5EF4-FFF2-40B4-BE49-F238E27FC236}">
                  <a16:creationId xmlns:a16="http://schemas.microsoft.com/office/drawing/2014/main" id="{CFDC4B04-A96D-45C9-8DC2-B7A0186A544B}"/>
                </a:ext>
              </a:extLst>
            </p:cNvPr>
            <p:cNvSpPr/>
            <p:nvPr/>
          </p:nvSpPr>
          <p:spPr>
            <a:xfrm>
              <a:off x="5016499" y="2863999"/>
              <a:ext cx="6929612" cy="664830"/>
            </a:xfrm>
            <a:prstGeom prst="wedgeRoundRectCallout">
              <a:avLst>
                <a:gd name="adj1" fmla="val -164940"/>
                <a:gd name="adj2" fmla="val -35580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6">
              <a:extLst>
                <a:ext uri="{FF2B5EF4-FFF2-40B4-BE49-F238E27FC236}">
                  <a16:creationId xmlns:a16="http://schemas.microsoft.com/office/drawing/2014/main" id="{C62380B4-5481-45A9-B61F-E655C3D75838}"/>
                </a:ext>
              </a:extLst>
            </p:cNvPr>
            <p:cNvSpPr/>
            <p:nvPr/>
          </p:nvSpPr>
          <p:spPr>
            <a:xfrm>
              <a:off x="5024306" y="2942323"/>
              <a:ext cx="7145845" cy="58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>
                  <a:ea typeface="Times New Roman" panose="02020603050405020304" pitchFamily="18" charset="0"/>
                </a:rPr>
                <a:t>3.3</a:t>
              </a:r>
              <a:r>
                <a:rPr lang="pt-PT" dirty="0">
                  <a:ea typeface="Times New Roman" panose="02020603050405020304" pitchFamily="18" charset="0"/>
                </a:rPr>
                <a:t> – Assinale a quadrícula 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S (sim) </a:t>
              </a:r>
              <a:r>
                <a:rPr lang="pt-PT" dirty="0">
                  <a:ea typeface="Times New Roman" panose="02020603050405020304" pitchFamily="18" charset="0"/>
                </a:rPr>
                <a:t>se pretende candidatar-se ao ingresso no ensino superior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1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6DD0B-6D2A-44D6-802C-CF51347A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" y="579327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902200" y="1544601"/>
            <a:ext cx="6699113" cy="4633782"/>
            <a:chOff x="4902200" y="1092896"/>
            <a:chExt cx="6699113" cy="5734071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4902200" y="1092896"/>
              <a:ext cx="6515100" cy="5734071"/>
            </a:xfrm>
            <a:prstGeom prst="wedgeRoundRectCallout">
              <a:avLst>
                <a:gd name="adj1" fmla="val -107750"/>
                <a:gd name="adj2" fmla="val -1067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086213" y="1534271"/>
              <a:ext cx="6515100" cy="4913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Códigos dos exames finais nacionais (</a:t>
              </a:r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4.1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), nome da disciplina</a:t>
              </a:r>
            </a:p>
            <a:p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(</a:t>
              </a:r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4.2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) e ano terminal da disciplina (</a:t>
              </a:r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4.3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):</a:t>
              </a:r>
            </a:p>
            <a:p>
              <a:r>
                <a:rPr lang="pt-PT" b="1" dirty="0"/>
                <a:t>     517 - Francês - 11º</a:t>
              </a:r>
            </a:p>
            <a:p>
              <a:r>
                <a:rPr lang="pt-PT" b="1" dirty="0"/>
                <a:t>     550 - Inglês - 11º </a:t>
              </a:r>
              <a:r>
                <a:rPr lang="pt-PT" dirty="0"/>
                <a:t>(substitui PEF (poderá ser realizado para</a:t>
              </a:r>
            </a:p>
            <a:p>
              <a:r>
                <a:rPr lang="pt-PT" dirty="0"/>
                <a:t>     conclusão ou melhoria de classificação </a:t>
              </a:r>
              <a:r>
                <a:rPr lang="pt-PT"/>
                <a:t>da disciplina) e </a:t>
              </a:r>
              <a:r>
                <a:rPr lang="pt-PT" dirty="0"/>
                <a:t>assumir a</a:t>
              </a:r>
            </a:p>
            <a:p>
              <a:r>
                <a:rPr lang="pt-PT" dirty="0"/>
                <a:t>     valência de prosseguimento de estudos e prova de ingresso)</a:t>
              </a:r>
              <a:endParaRPr lang="pt-PT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702 - Biologia e Geologia - 11º</a:t>
              </a:r>
            </a:p>
            <a:p>
              <a:r>
                <a:rPr lang="pt-PT" b="1" dirty="0"/>
                <a:t>     712 - Economia A - 11º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714 - Filosofia - 11º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715 - Física e Química A - 11º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719 - Geografia A - 11º 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623 - História A - 12º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635 - Matemática A - 12º</a:t>
              </a:r>
              <a:endParaRPr lang="pt-PT" b="1" dirty="0">
                <a:ea typeface="Times New Roman" panose="02020603050405020304" pitchFamily="18" charset="0"/>
              </a:endParaRPr>
            </a:p>
            <a:p>
              <a:r>
                <a:rPr lang="pt-PT" b="1" dirty="0"/>
                <a:t>     639 - Português - 12º</a:t>
              </a:r>
              <a:r>
                <a:rPr lang="pt-PT" b="1" dirty="0">
                  <a:ea typeface="Times New Roman" panose="02020603050405020304" pitchFamily="18" charset="0"/>
                </a:rPr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9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077163F-78B3-4C0C-9CDA-7A464E4DE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" y="579327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902200" y="1371972"/>
            <a:ext cx="6591300" cy="1138993"/>
            <a:chOff x="4902200" y="1371972"/>
            <a:chExt cx="6591300" cy="1138993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4902200" y="1371972"/>
              <a:ext cx="6515100" cy="1138993"/>
            </a:xfrm>
            <a:prstGeom prst="wedgeRoundRectCallout">
              <a:avLst>
                <a:gd name="adj1" fmla="val -84255"/>
                <a:gd name="adj2" fmla="val 12675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978400" y="1479803"/>
              <a:ext cx="6515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4.4 </a:t>
              </a:r>
              <a:r>
                <a:rPr lang="pt-PT" dirty="0"/>
                <a:t>- </a:t>
              </a:r>
              <a:r>
                <a:rPr lang="pt-PT" b="1" dirty="0"/>
                <a:t>Interno:</a:t>
              </a:r>
              <a:r>
                <a:rPr lang="pt-PT" dirty="0"/>
                <a:t> Assinale a quadrícula S (sim) </a:t>
              </a:r>
              <a:r>
                <a:rPr lang="pt-PT" b="1" dirty="0"/>
                <a:t>só se for aluno interno dos cursos científico-humanísticos</a:t>
              </a:r>
              <a:r>
                <a:rPr lang="pt-PT" dirty="0"/>
                <a:t>, na disciplina indicada no momento em que está a realizar a sua inscrição para exame.</a:t>
              </a:r>
              <a:endParaRPr lang="pt-PT" b="1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916796" y="3121159"/>
            <a:ext cx="6515100" cy="1138993"/>
            <a:chOff x="4916796" y="3189399"/>
            <a:chExt cx="6515100" cy="1138993"/>
          </a:xfrm>
        </p:grpSpPr>
        <p:sp>
          <p:nvSpPr>
            <p:cNvPr id="17" name="Nota de aviso rectangular arredondada 16"/>
            <p:cNvSpPr/>
            <p:nvPr/>
          </p:nvSpPr>
          <p:spPr>
            <a:xfrm>
              <a:off x="4916796" y="3189399"/>
              <a:ext cx="6515100" cy="1138993"/>
            </a:xfrm>
            <a:prstGeom prst="wedgeRoundRectCallout">
              <a:avLst>
                <a:gd name="adj1" fmla="val -77467"/>
                <a:gd name="adj2" fmla="val -2765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016500" y="3297231"/>
              <a:ext cx="628384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4.5 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- </a:t>
              </a:r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Para aprovação no secundário: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 Assinale a quadrícula S (sim) se o exame se destinar a concluir uma disciplina do seu plano de estudos do seu curso do ensino secundário.</a:t>
              </a:r>
              <a:endParaRPr lang="pt-PT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882676" y="5237830"/>
            <a:ext cx="6515100" cy="1200329"/>
            <a:chOff x="4916796" y="4514492"/>
            <a:chExt cx="6515100" cy="1200329"/>
          </a:xfrm>
        </p:grpSpPr>
        <p:sp>
          <p:nvSpPr>
            <p:cNvPr id="20" name="Retângulo 19"/>
            <p:cNvSpPr/>
            <p:nvPr/>
          </p:nvSpPr>
          <p:spPr>
            <a:xfrm>
              <a:off x="5016500" y="4514492"/>
              <a:ext cx="6400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4.6 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- </a:t>
              </a:r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Para melhoria do secundário (diploma):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 Assinale a quadrícula S (sim) só no caso de pretender que a prova a realizar na disciplina indicada seja considerada para efeitos de melhoria de classificação do seu curso do ensino secundário.</a:t>
              </a:r>
              <a:endParaRPr lang="pt-PT" dirty="0"/>
            </a:p>
          </p:txBody>
        </p:sp>
        <p:sp>
          <p:nvSpPr>
            <p:cNvPr id="22" name="Nota de aviso rectangular arredondada 21"/>
            <p:cNvSpPr/>
            <p:nvPr/>
          </p:nvSpPr>
          <p:spPr>
            <a:xfrm>
              <a:off x="4916796" y="4545161"/>
              <a:ext cx="6515100" cy="1138993"/>
            </a:xfrm>
            <a:prstGeom prst="wedgeRoundRectCallout">
              <a:avLst>
                <a:gd name="adj1" fmla="val -70931"/>
                <a:gd name="adj2" fmla="val -20232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8863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011433-501E-4D41-A2C6-9FDA27E7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" y="579327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902199" y="1371972"/>
            <a:ext cx="6821227" cy="1862157"/>
            <a:chOff x="4902200" y="1371972"/>
            <a:chExt cx="6515100" cy="1862157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4902200" y="1371972"/>
              <a:ext cx="6515100" cy="1862157"/>
            </a:xfrm>
            <a:prstGeom prst="wedgeRoundRectCallout">
              <a:avLst>
                <a:gd name="adj1" fmla="val -63887"/>
                <a:gd name="adj2" fmla="val 5586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016500" y="1479803"/>
              <a:ext cx="64008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4.7 </a:t>
              </a:r>
              <a:r>
                <a:rPr lang="pt-PT" dirty="0"/>
                <a:t>- </a:t>
              </a:r>
              <a:r>
                <a:rPr lang="pt-PT" b="1" dirty="0"/>
                <a:t>Prosseguimento de estudos:</a:t>
              </a:r>
              <a:r>
                <a:rPr lang="pt-PT" dirty="0"/>
                <a:t> Destina-se a ser preenchido </a:t>
              </a:r>
              <a:r>
                <a:rPr lang="pt-PT" b="1" u="sng" dirty="0"/>
                <a:t>exclusivamente</a:t>
              </a:r>
              <a:r>
                <a:rPr lang="pt-PT" dirty="0"/>
                <a:t> pelos alunos dos </a:t>
              </a:r>
              <a:r>
                <a:rPr lang="pt-PT" b="1" dirty="0"/>
                <a:t>cursos artísticos especializado, dos cursos do ensino recorrente, dos cursos profissionais, dos cursos vocacionais e dos cursos científico-tecnológicos (planos próprios)</a:t>
              </a:r>
              <a:r>
                <a:rPr lang="pt-PT" dirty="0"/>
                <a:t>, que pretendam inscrever-se em exames nacionais para efeito de prosseguimento de estudos no ensino superior.</a:t>
              </a:r>
              <a:endParaRPr lang="pt-PT" b="1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882676" y="3941287"/>
            <a:ext cx="6515100" cy="923330"/>
            <a:chOff x="4916796" y="4514492"/>
            <a:chExt cx="6515100" cy="923330"/>
          </a:xfrm>
        </p:grpSpPr>
        <p:sp>
          <p:nvSpPr>
            <p:cNvPr id="20" name="Retângulo 19"/>
            <p:cNvSpPr/>
            <p:nvPr/>
          </p:nvSpPr>
          <p:spPr>
            <a:xfrm>
              <a:off x="5016500" y="4514492"/>
              <a:ext cx="64008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4.8 </a:t>
              </a:r>
              <a:r>
                <a:rPr lang="pt-PT" dirty="0"/>
                <a:t>- </a:t>
              </a:r>
              <a:r>
                <a:rPr lang="pt-PT" b="1" dirty="0"/>
                <a:t>Para prova de ingresso:</a:t>
              </a:r>
              <a:r>
                <a:rPr lang="pt-PT" dirty="0"/>
                <a:t> Assinale a quadrícula S (sim), no caso de pretender realizar o exame como prova de ingresso para efeitos de acesso ao ensino superior.</a:t>
              </a:r>
            </a:p>
          </p:txBody>
        </p:sp>
        <p:sp>
          <p:nvSpPr>
            <p:cNvPr id="22" name="Nota de aviso rectangular arredondada 21"/>
            <p:cNvSpPr/>
            <p:nvPr/>
          </p:nvSpPr>
          <p:spPr>
            <a:xfrm>
              <a:off x="4916796" y="4545161"/>
              <a:ext cx="6515100" cy="892661"/>
            </a:xfrm>
            <a:prstGeom prst="wedgeRoundRectCallout">
              <a:avLst>
                <a:gd name="adj1" fmla="val -57875"/>
                <a:gd name="adj2" fmla="val -11344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9965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043B09-262B-4F82-BF92-728EDA4F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1" y="579327"/>
            <a:ext cx="4194813" cy="619427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2300" y="146903"/>
            <a:ext cx="1090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Preenchimento do boletim de inscrição nos exames e provas do ensino secundário</a:t>
            </a:r>
          </a:p>
          <a:p>
            <a:pPr algn="ctr"/>
            <a:r>
              <a:rPr lang="pt-PT" sz="2400" b="1" dirty="0"/>
              <a:t>2019/2020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4834910" y="1347258"/>
            <a:ext cx="6821227" cy="1289341"/>
            <a:chOff x="4902200" y="1371972"/>
            <a:chExt cx="6515100" cy="1862157"/>
          </a:xfrm>
        </p:grpSpPr>
        <p:sp>
          <p:nvSpPr>
            <p:cNvPr id="2" name="Nota de aviso rectangular arredondada 1"/>
            <p:cNvSpPr/>
            <p:nvPr/>
          </p:nvSpPr>
          <p:spPr>
            <a:xfrm>
              <a:off x="4902200" y="1371972"/>
              <a:ext cx="6515100" cy="1862157"/>
            </a:xfrm>
            <a:prstGeom prst="wedgeRoundRectCallout">
              <a:avLst>
                <a:gd name="adj1" fmla="val -79331"/>
                <a:gd name="adj2" fmla="val 20129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016500" y="1479803"/>
              <a:ext cx="6400800" cy="1733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5</a:t>
              </a:r>
              <a:r>
                <a:rPr lang="pt-PT" dirty="0"/>
                <a:t> - Assinale a quadrícula, caso pretenda requerer a ficha ENES 2020, a fim de se poder candidatar ao ensino superior com exames finais nacionais realizados em anos anteriores, </a:t>
              </a:r>
              <a:r>
                <a:rPr lang="pt-PT" b="1" dirty="0"/>
                <a:t>sem realizar exames no presente ano letivo</a:t>
              </a:r>
              <a:r>
                <a:rPr lang="pt-PT" dirty="0"/>
                <a:t>.</a:t>
              </a:r>
              <a:endParaRPr lang="pt-PT" b="1" dirty="0">
                <a:ea typeface="Times New Roman" panose="02020603050405020304" pitchFamily="18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208326" y="3724990"/>
            <a:ext cx="6515100" cy="665868"/>
            <a:chOff x="5242446" y="4221995"/>
            <a:chExt cx="6515100" cy="665868"/>
          </a:xfrm>
        </p:grpSpPr>
        <p:sp>
          <p:nvSpPr>
            <p:cNvPr id="20" name="Retângulo 19"/>
            <p:cNvSpPr/>
            <p:nvPr/>
          </p:nvSpPr>
          <p:spPr>
            <a:xfrm>
              <a:off x="5289457" y="4241532"/>
              <a:ext cx="6400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PT" b="1" dirty="0"/>
                <a:t>6</a:t>
              </a:r>
              <a:r>
                <a:rPr lang="pt-PT" dirty="0"/>
                <a:t> - Assinale a quadrícula S (sim), caso beneficie de ação social escolar e a quadrícula correspondente ao escalão A ou B.</a:t>
              </a:r>
            </a:p>
          </p:txBody>
        </p:sp>
        <p:sp>
          <p:nvSpPr>
            <p:cNvPr id="22" name="Nota de aviso rectangular arredondada 21"/>
            <p:cNvSpPr/>
            <p:nvPr/>
          </p:nvSpPr>
          <p:spPr>
            <a:xfrm>
              <a:off x="5242446" y="4221995"/>
              <a:ext cx="6515100" cy="615662"/>
            </a:xfrm>
            <a:prstGeom prst="wedgeRoundRectCallout">
              <a:avLst>
                <a:gd name="adj1" fmla="val -94079"/>
                <a:gd name="adj2" fmla="val 12649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324648" y="4944097"/>
            <a:ext cx="6551178" cy="696538"/>
            <a:chOff x="5324648" y="4944097"/>
            <a:chExt cx="6551178" cy="696538"/>
          </a:xfrm>
        </p:grpSpPr>
        <p:sp>
          <p:nvSpPr>
            <p:cNvPr id="10" name="Nota de aviso rectangular arredondada 9"/>
            <p:cNvSpPr/>
            <p:nvPr/>
          </p:nvSpPr>
          <p:spPr>
            <a:xfrm>
              <a:off x="5360726" y="4944097"/>
              <a:ext cx="6515100" cy="696537"/>
            </a:xfrm>
            <a:prstGeom prst="wedgeRoundRectCallout">
              <a:avLst>
                <a:gd name="adj1" fmla="val -99807"/>
                <a:gd name="adj2" fmla="val -4615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5324648" y="4994304"/>
              <a:ext cx="65511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7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 - Assinale a quadrícula correspondente à sua situação escolar, completando-a com o preenchimento das informações solicitadas.</a:t>
              </a:r>
              <a:endParaRPr lang="pt-PT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342687" y="5900904"/>
            <a:ext cx="5951389" cy="419376"/>
            <a:chOff x="5342687" y="5900904"/>
            <a:chExt cx="5951389" cy="419376"/>
          </a:xfrm>
        </p:grpSpPr>
        <p:sp>
          <p:nvSpPr>
            <p:cNvPr id="12" name="Nota de aviso rectangular arredondada 11"/>
            <p:cNvSpPr/>
            <p:nvPr/>
          </p:nvSpPr>
          <p:spPr>
            <a:xfrm>
              <a:off x="5342687" y="5900906"/>
              <a:ext cx="5951389" cy="419374"/>
            </a:xfrm>
            <a:prstGeom prst="wedgeRoundRectCallout">
              <a:avLst>
                <a:gd name="adj1" fmla="val -99032"/>
                <a:gd name="adj2" fmla="val -406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5517991" y="5900904"/>
              <a:ext cx="57760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8</a:t>
              </a:r>
              <a:r>
                <a:rPr lang="pt-PT" dirty="0">
                  <a:latin typeface="Calibri" panose="020F0502020204030204" pitchFamily="34" charset="0"/>
                  <a:ea typeface="Times New Roman" panose="02020603050405020304" pitchFamily="18" charset="0"/>
                </a:rPr>
                <a:t> - O boletim deverá ser assinado pelo aluno quando maior.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1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717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Jose Silva Fernandes</dc:creator>
  <cp:lastModifiedBy>Maria Jose Silva Fernandes</cp:lastModifiedBy>
  <cp:revision>44</cp:revision>
  <dcterms:created xsi:type="dcterms:W3CDTF">2017-02-15T07:13:47Z</dcterms:created>
  <dcterms:modified xsi:type="dcterms:W3CDTF">2020-03-16T14:16:08Z</dcterms:modified>
</cp:coreProperties>
</file>